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7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D14016-2457-4216-AF4E-0F74BB6C863D}" type="datetimeFigureOut">
              <a:rPr lang="en-IN" smtClean="0"/>
              <a:t>27-01-2021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116877-3DFD-4047-96B6-A5FE8E134EB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988840"/>
            <a:ext cx="6406480" cy="1894362"/>
          </a:xfrm>
        </p:spPr>
        <p:txBody>
          <a:bodyPr>
            <a:normAutofit/>
          </a:bodyPr>
          <a:lstStyle/>
          <a:p>
            <a:r>
              <a:rPr lang="en-IN" sz="5400" dirty="0">
                <a:solidFill>
                  <a:schemeClr val="tx1"/>
                </a:solidFill>
              </a:rPr>
              <a:t>CEREBRAL haemorrhages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172200" cy="1371600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C97A11"/>
                </a:solidFill>
              </a:rPr>
              <a:t>     </a:t>
            </a:r>
            <a:r>
              <a:rPr lang="en-IN" sz="2000" dirty="0" err="1">
                <a:solidFill>
                  <a:srgbClr val="C97A11"/>
                </a:solidFill>
              </a:rPr>
              <a:t>Dr.</a:t>
            </a:r>
            <a:r>
              <a:rPr lang="en-IN" sz="2000" dirty="0">
                <a:solidFill>
                  <a:srgbClr val="C97A11"/>
                </a:solidFill>
              </a:rPr>
              <a:t> SALINI CHANDRAN</a:t>
            </a:r>
          </a:p>
          <a:p>
            <a:r>
              <a:rPr lang="en-IN" sz="2800" dirty="0">
                <a:solidFill>
                  <a:schemeClr val="tx1"/>
                </a:solidFill>
              </a:rPr>
              <a:t>DEPT.OF FMT, SKHMC</a:t>
            </a:r>
          </a:p>
        </p:txBody>
      </p:sp>
    </p:spTree>
    <p:extLst>
      <p:ext uri="{BB962C8B-B14F-4D97-AF65-F5344CB8AC3E}">
        <p14:creationId xmlns:p14="http://schemas.microsoft.com/office/powerpoint/2010/main" val="32104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IN" sz="4800" dirty="0" err="1">
                <a:solidFill>
                  <a:srgbClr val="3B3835"/>
                </a:solidFill>
                <a:latin typeface="Cooper Black" pitchFamily="18" charset="0"/>
              </a:rPr>
              <a:t>sub</a:t>
            </a:r>
            <a:r>
              <a:rPr lang="en-IN" sz="4000" dirty="0" err="1">
                <a:solidFill>
                  <a:srgbClr val="3B3835"/>
                </a:solidFill>
                <a:latin typeface="Cooper Black" pitchFamily="18" charset="0"/>
              </a:rPr>
              <a:t>DURAL</a:t>
            </a:r>
            <a:r>
              <a:rPr lang="en-IN" sz="4000" dirty="0">
                <a:solidFill>
                  <a:srgbClr val="3B3835"/>
                </a:solidFill>
                <a:latin typeface="Cooper Black" pitchFamily="18" charset="0"/>
              </a:rPr>
              <a:t> </a:t>
            </a:r>
            <a:r>
              <a:rPr lang="en-IN" sz="4000" dirty="0" err="1">
                <a:solidFill>
                  <a:srgbClr val="3B3835"/>
                </a:solidFill>
                <a:latin typeface="Cooper Black" pitchFamily="18" charset="0"/>
              </a:rPr>
              <a:t>HAEM</a:t>
            </a:r>
            <a:r>
              <a:rPr lang="en-IN" sz="4800" dirty="0" err="1">
                <a:solidFill>
                  <a:srgbClr val="3B3835"/>
                </a:solidFill>
                <a:latin typeface="Cooper Black" pitchFamily="18" charset="0"/>
              </a:rPr>
              <a:t>orrhage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79296" cy="48531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A </a:t>
            </a:r>
            <a:r>
              <a:rPr lang="en-US" sz="2800" b="1" dirty="0">
                <a:solidFill>
                  <a:srgbClr val="32323C"/>
                </a:solidFill>
                <a:latin typeface="Arial Rounded MT Bold" pitchFamily="34" charset="0"/>
              </a:rPr>
              <a:t>subdural </a:t>
            </a:r>
            <a:r>
              <a:rPr lang="en-US" sz="2800" b="1" dirty="0" err="1">
                <a:solidFill>
                  <a:srgbClr val="32323C"/>
                </a:solidFill>
                <a:latin typeface="Arial Rounded MT Bold" pitchFamily="34" charset="0"/>
              </a:rPr>
              <a:t>haematoma</a:t>
            </a:r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 (SDH) is a </a:t>
            </a:r>
            <a:r>
              <a:rPr lang="en-US" sz="2800" b="1" dirty="0">
                <a:solidFill>
                  <a:srgbClr val="32323C"/>
                </a:solidFill>
                <a:latin typeface="Arial Rounded MT Bold" pitchFamily="34" charset="0"/>
              </a:rPr>
              <a:t>collection of blood</a:t>
            </a:r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 that forms in the</a:t>
            </a:r>
            <a:r>
              <a:rPr lang="en-US" sz="2800" b="1" dirty="0">
                <a:solidFill>
                  <a:srgbClr val="32323C"/>
                </a:solidFill>
                <a:latin typeface="Arial Rounded MT Bold" pitchFamily="34" charset="0"/>
              </a:rPr>
              <a:t> subdural space</a:t>
            </a:r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, the space between the </a:t>
            </a:r>
            <a:r>
              <a:rPr lang="en-US" sz="2800" dirty="0" err="1">
                <a:solidFill>
                  <a:srgbClr val="32323C"/>
                </a:solidFill>
                <a:latin typeface="Arial Rounded MT Bold" pitchFamily="34" charset="0"/>
              </a:rPr>
              <a:t>dura</a:t>
            </a:r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 mater and the arachnoid mater</a:t>
            </a:r>
          </a:p>
          <a:p>
            <a:endParaRPr lang="en-US" sz="2800" dirty="0">
              <a:solidFill>
                <a:srgbClr val="32323C"/>
              </a:solidFill>
              <a:latin typeface="Arial Rounded MT Bold" pitchFamily="34" charset="0"/>
            </a:endParaRPr>
          </a:p>
          <a:p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They can be classified as </a:t>
            </a:r>
            <a:r>
              <a:rPr lang="en-US" sz="2800" b="1" dirty="0">
                <a:solidFill>
                  <a:srgbClr val="32323C"/>
                </a:solidFill>
                <a:latin typeface="Arial Rounded MT Bold" pitchFamily="34" charset="0"/>
              </a:rPr>
              <a:t>acute</a:t>
            </a:r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 (&lt; 3 days after injury), </a:t>
            </a:r>
            <a:r>
              <a:rPr lang="en-US" sz="2800" b="1" dirty="0" err="1">
                <a:solidFill>
                  <a:srgbClr val="32323C"/>
                </a:solidFill>
                <a:latin typeface="Arial Rounded MT Bold" pitchFamily="34" charset="0"/>
              </a:rPr>
              <a:t>subacute</a:t>
            </a:r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 (3-21 days), or </a:t>
            </a:r>
            <a:r>
              <a:rPr lang="en-US" sz="2800" b="1" dirty="0">
                <a:solidFill>
                  <a:srgbClr val="32323C"/>
                </a:solidFill>
                <a:latin typeface="Arial Rounded MT Bold" pitchFamily="34" charset="0"/>
              </a:rPr>
              <a:t>chronic</a:t>
            </a:r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 SDH (&gt;21 days)</a:t>
            </a:r>
          </a:p>
          <a:p>
            <a:endParaRPr lang="en-US" sz="2800" dirty="0">
              <a:solidFill>
                <a:srgbClr val="32323C"/>
              </a:solidFill>
              <a:latin typeface="Arial Rounded MT Bold" pitchFamily="34" charset="0"/>
            </a:endParaRPr>
          </a:p>
          <a:p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Commonest cause- Acceleration deceleration injury</a:t>
            </a:r>
          </a:p>
          <a:p>
            <a:endParaRPr lang="en-IN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5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800" dirty="0" err="1">
                <a:solidFill>
                  <a:srgbClr val="3B3835"/>
                </a:solidFill>
                <a:latin typeface="Cooper Black" pitchFamily="18" charset="0"/>
              </a:rPr>
              <a:t>sub</a:t>
            </a:r>
            <a:r>
              <a:rPr lang="en-IN" sz="4000" dirty="0" err="1">
                <a:solidFill>
                  <a:srgbClr val="3B3835"/>
                </a:solidFill>
                <a:latin typeface="Cooper Black" pitchFamily="18" charset="0"/>
              </a:rPr>
              <a:t>DURAL</a:t>
            </a:r>
            <a:r>
              <a:rPr lang="en-IN" sz="4000" dirty="0">
                <a:solidFill>
                  <a:srgbClr val="3B3835"/>
                </a:solidFill>
                <a:latin typeface="Cooper Black" pitchFamily="18" charset="0"/>
              </a:rPr>
              <a:t> </a:t>
            </a:r>
            <a:r>
              <a:rPr lang="en-IN" sz="4000" dirty="0" err="1">
                <a:solidFill>
                  <a:srgbClr val="3B3835"/>
                </a:solidFill>
                <a:latin typeface="Cooper Black" pitchFamily="18" charset="0"/>
              </a:rPr>
              <a:t>HAEM</a:t>
            </a:r>
            <a:r>
              <a:rPr lang="en-IN" sz="4800" dirty="0" err="1">
                <a:solidFill>
                  <a:srgbClr val="3B3835"/>
                </a:solidFill>
                <a:latin typeface="Cooper Black" pitchFamily="18" charset="0"/>
              </a:rPr>
              <a:t>orrhage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80920" cy="48737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Bleeding in a SDH occurs from </a:t>
            </a:r>
            <a:r>
              <a:rPr lang="en-US" sz="2800" b="1" dirty="0">
                <a:solidFill>
                  <a:srgbClr val="32323C"/>
                </a:solidFill>
                <a:latin typeface="Arial Rounded MT Bold" pitchFamily="34" charset="0"/>
              </a:rPr>
              <a:t>tearing of the bridging veins</a:t>
            </a:r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 that cross from the cortex to the </a:t>
            </a:r>
            <a:r>
              <a:rPr lang="en-US" sz="2800" dirty="0" err="1">
                <a:solidFill>
                  <a:srgbClr val="32323C"/>
                </a:solidFill>
                <a:latin typeface="Arial Rounded MT Bold" pitchFamily="34" charset="0"/>
              </a:rPr>
              <a:t>dural</a:t>
            </a:r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 venous sinuses, </a:t>
            </a:r>
          </a:p>
          <a:p>
            <a:endParaRPr lang="en-US" sz="2800" dirty="0">
              <a:solidFill>
                <a:srgbClr val="32323C"/>
              </a:solidFill>
              <a:latin typeface="Arial Rounded MT Bold" pitchFamily="34" charset="0"/>
            </a:endParaRPr>
          </a:p>
          <a:p>
            <a:r>
              <a:rPr lang="en-US" sz="2800" dirty="0">
                <a:solidFill>
                  <a:srgbClr val="32323C"/>
                </a:solidFill>
                <a:latin typeface="Arial Rounded MT Bold" pitchFamily="34" charset="0"/>
              </a:rPr>
              <a:t>The majority of acute SDH occur due to </a:t>
            </a:r>
            <a:r>
              <a:rPr lang="en-US" sz="2800" b="1" dirty="0">
                <a:solidFill>
                  <a:srgbClr val="32323C"/>
                </a:solidFill>
                <a:latin typeface="Arial Rounded MT Bold" pitchFamily="34" charset="0"/>
              </a:rPr>
              <a:t>trauma</a:t>
            </a:r>
          </a:p>
          <a:p>
            <a:endParaRPr lang="en-US" sz="2800" b="1" dirty="0">
              <a:solidFill>
                <a:srgbClr val="32323C"/>
              </a:solidFill>
              <a:latin typeface="Arial Rounded MT Bold" pitchFamily="34" charset="0"/>
            </a:endParaRPr>
          </a:p>
          <a:p>
            <a:r>
              <a:rPr lang="en-US" sz="2800" b="1" dirty="0" err="1">
                <a:solidFill>
                  <a:srgbClr val="32323C"/>
                </a:solidFill>
                <a:latin typeface="Arial Rounded MT Bold" pitchFamily="34" charset="0"/>
              </a:rPr>
              <a:t>Haematoma</a:t>
            </a:r>
            <a:r>
              <a:rPr lang="en-US" sz="2800" b="1" dirty="0">
                <a:solidFill>
                  <a:srgbClr val="32323C"/>
                </a:solidFill>
                <a:latin typeface="Arial Rounded MT Bold" pitchFamily="34" charset="0"/>
              </a:rPr>
              <a:t> often not associated with fracture of skull</a:t>
            </a:r>
          </a:p>
          <a:p>
            <a:endParaRPr lang="en-US" sz="2800" b="1" dirty="0">
              <a:solidFill>
                <a:srgbClr val="32323C"/>
              </a:solidFill>
              <a:latin typeface="Arial Rounded MT Bold" pitchFamily="34" charset="0"/>
            </a:endParaRPr>
          </a:p>
          <a:p>
            <a:r>
              <a:rPr lang="en-US" sz="2800" b="1" dirty="0">
                <a:solidFill>
                  <a:srgbClr val="32323C"/>
                </a:solidFill>
                <a:latin typeface="Arial Rounded MT Bold" pitchFamily="34" charset="0"/>
              </a:rPr>
              <a:t>Common in elderly and alcoholics</a:t>
            </a:r>
            <a:endParaRPr lang="en-IN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5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300" dirty="0" err="1">
                <a:solidFill>
                  <a:srgbClr val="3B3835"/>
                </a:solidFill>
                <a:latin typeface="Cooper Black" pitchFamily="18" charset="0"/>
              </a:rPr>
              <a:t>sub</a:t>
            </a:r>
            <a:r>
              <a:rPr lang="en-IN" sz="3600" dirty="0" err="1">
                <a:solidFill>
                  <a:srgbClr val="3B3835"/>
                </a:solidFill>
                <a:latin typeface="Cooper Black" pitchFamily="18" charset="0"/>
              </a:rPr>
              <a:t>DURAL</a:t>
            </a:r>
            <a:r>
              <a:rPr lang="en-IN" sz="3600" dirty="0">
                <a:solidFill>
                  <a:srgbClr val="3B3835"/>
                </a:solidFill>
                <a:latin typeface="Cooper Black" pitchFamily="18" charset="0"/>
              </a:rPr>
              <a:t> </a:t>
            </a:r>
            <a:r>
              <a:rPr lang="en-IN" sz="3600" dirty="0" err="1">
                <a:solidFill>
                  <a:srgbClr val="3B3835"/>
                </a:solidFill>
                <a:latin typeface="Cooper Black" pitchFamily="18" charset="0"/>
              </a:rPr>
              <a:t>HAEM</a:t>
            </a:r>
            <a:r>
              <a:rPr lang="en-IN" sz="4300" dirty="0" err="1">
                <a:solidFill>
                  <a:srgbClr val="3B3835"/>
                </a:solidFill>
                <a:latin typeface="Cooper Black" pitchFamily="18" charset="0"/>
              </a:rPr>
              <a:t>orrhage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r>
              <a:rPr lang="en-IN" sz="2800" dirty="0">
                <a:latin typeface="Arial Rounded MT Bold" pitchFamily="34" charset="0"/>
              </a:rPr>
              <a:t>Commonly seen over upper lateral surface of cerebral hemispheres more commonly over </a:t>
            </a:r>
            <a:r>
              <a:rPr lang="en-IN" sz="2800" dirty="0" err="1">
                <a:latin typeface="Arial Rounded MT Bold" pitchFamily="34" charset="0"/>
              </a:rPr>
              <a:t>frontotemporal</a:t>
            </a:r>
            <a:r>
              <a:rPr lang="en-IN" sz="2800" dirty="0">
                <a:latin typeface="Arial Rounded MT Bold" pitchFamily="34" charset="0"/>
              </a:rPr>
              <a:t> region</a:t>
            </a:r>
          </a:p>
          <a:p>
            <a:endParaRPr lang="en-IN" sz="2800" dirty="0">
              <a:latin typeface="Arial Rounded MT Bold" pitchFamily="34" charset="0"/>
            </a:endParaRPr>
          </a:p>
          <a:p>
            <a:r>
              <a:rPr lang="en-IN" sz="2800" dirty="0">
                <a:latin typeface="Arial Rounded MT Bold" pitchFamily="34" charset="0"/>
              </a:rPr>
              <a:t>Acute –rupture of large bridging veins or cortical artery or laceration</a:t>
            </a:r>
          </a:p>
          <a:p>
            <a:endParaRPr lang="en-IN" sz="2800" dirty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18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512043" cy="478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69" y="188640"/>
            <a:ext cx="6784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0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300" dirty="0" err="1">
                <a:solidFill>
                  <a:srgbClr val="3B3835"/>
                </a:solidFill>
                <a:latin typeface="Cooper Black" pitchFamily="18" charset="0"/>
              </a:rPr>
              <a:t>sub</a:t>
            </a:r>
            <a:r>
              <a:rPr lang="en-IN" sz="3600" dirty="0" err="1">
                <a:solidFill>
                  <a:srgbClr val="3B3835"/>
                </a:solidFill>
                <a:latin typeface="Cooper Black" pitchFamily="18" charset="0"/>
              </a:rPr>
              <a:t>DURAL</a:t>
            </a:r>
            <a:r>
              <a:rPr lang="en-IN" sz="3600" dirty="0">
                <a:solidFill>
                  <a:srgbClr val="3B3835"/>
                </a:solidFill>
                <a:latin typeface="Cooper Black" pitchFamily="18" charset="0"/>
              </a:rPr>
              <a:t> </a:t>
            </a:r>
            <a:r>
              <a:rPr lang="en-IN" sz="3600" dirty="0" err="1">
                <a:solidFill>
                  <a:srgbClr val="3B3835"/>
                </a:solidFill>
                <a:latin typeface="Cooper Black" pitchFamily="18" charset="0"/>
              </a:rPr>
              <a:t>HAEM</a:t>
            </a:r>
            <a:r>
              <a:rPr lang="en-IN" sz="4300" dirty="0" err="1">
                <a:solidFill>
                  <a:srgbClr val="3B3835"/>
                </a:solidFill>
                <a:latin typeface="Cooper Black" pitchFamily="18" charset="0"/>
              </a:rPr>
              <a:t>orrha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lnSpcReduction="10000"/>
          </a:bodyPr>
          <a:lstStyle/>
          <a:p>
            <a:r>
              <a:rPr lang="en-IN" sz="3200" dirty="0">
                <a:latin typeface="Arial Rounded MT Bold" pitchFamily="34" charset="0"/>
              </a:rPr>
              <a:t>Drowsy or comatose</a:t>
            </a:r>
          </a:p>
          <a:p>
            <a:endParaRPr lang="en-IN" sz="3200" dirty="0">
              <a:latin typeface="Arial Rounded MT Bold" pitchFamily="34" charset="0"/>
            </a:endParaRPr>
          </a:p>
          <a:p>
            <a:r>
              <a:rPr lang="en-IN" sz="3200" dirty="0">
                <a:latin typeface="Arial Rounded MT Bold" pitchFamily="34" charset="0"/>
              </a:rPr>
              <a:t>Unilateral headache</a:t>
            </a:r>
          </a:p>
          <a:p>
            <a:endParaRPr lang="en-IN" sz="3200" dirty="0">
              <a:latin typeface="Arial Rounded MT Bold" pitchFamily="34" charset="0"/>
            </a:endParaRPr>
          </a:p>
          <a:p>
            <a:r>
              <a:rPr lang="en-IN" sz="3200" dirty="0">
                <a:latin typeface="Arial Rounded MT Bold" pitchFamily="34" charset="0"/>
              </a:rPr>
              <a:t>Hemiparesis</a:t>
            </a:r>
          </a:p>
          <a:p>
            <a:endParaRPr lang="en-IN" sz="3200" dirty="0">
              <a:latin typeface="Arial Rounded MT Bold" pitchFamily="34" charset="0"/>
            </a:endParaRPr>
          </a:p>
          <a:p>
            <a:r>
              <a:rPr lang="en-IN" sz="3200" dirty="0">
                <a:latin typeface="Arial Rounded MT Bold" pitchFamily="34" charset="0"/>
              </a:rPr>
              <a:t>Enlarged pupil on same side</a:t>
            </a:r>
          </a:p>
          <a:p>
            <a:endParaRPr lang="en-IN" sz="3200" dirty="0">
              <a:latin typeface="Arial Rounded MT Bold" pitchFamily="34" charset="0"/>
            </a:endParaRPr>
          </a:p>
          <a:p>
            <a:r>
              <a:rPr lang="en-IN" sz="3200" dirty="0">
                <a:latin typeface="Arial Rounded MT Bold" pitchFamily="34" charset="0"/>
              </a:rPr>
              <a:t>Focal neurological deficits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791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 err="1">
                <a:latin typeface="Cooper Black" pitchFamily="18" charset="0"/>
              </a:rPr>
              <a:t>Subacute</a:t>
            </a:r>
            <a:endParaRPr lang="en-IN" sz="48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4873752"/>
          </a:xfrm>
        </p:spPr>
        <p:txBody>
          <a:bodyPr/>
          <a:lstStyle/>
          <a:p>
            <a:r>
              <a:rPr lang="en-IN" sz="3200" dirty="0">
                <a:latin typeface="Arial Rounded MT Bold" pitchFamily="34" charset="0"/>
              </a:rPr>
              <a:t>Rupture of small bridging veins</a:t>
            </a:r>
          </a:p>
          <a:p>
            <a:endParaRPr lang="en-IN" sz="3200" dirty="0">
              <a:latin typeface="Arial Rounded MT Bold" pitchFamily="34" charset="0"/>
            </a:endParaRPr>
          </a:p>
          <a:p>
            <a:r>
              <a:rPr lang="en-IN" sz="3200" dirty="0">
                <a:latin typeface="Arial Rounded MT Bold" pitchFamily="34" charset="0"/>
              </a:rPr>
              <a:t>Associated with minor cerebral  contusions or swellings</a:t>
            </a:r>
          </a:p>
          <a:p>
            <a:endParaRPr lang="en-IN" sz="3200" dirty="0">
              <a:latin typeface="Arial Rounded MT Bold" pitchFamily="34" charset="0"/>
            </a:endParaRPr>
          </a:p>
          <a:p>
            <a:r>
              <a:rPr lang="en-IN" sz="3200" dirty="0">
                <a:latin typeface="Arial Rounded MT Bold" pitchFamily="34" charset="0"/>
              </a:rPr>
              <a:t>Clinical –Drowsiness. headache, confusion, forgetfulness, or mild hemiparesis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577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en-IN" dirty="0">
                <a:latin typeface="Cooper Black" pitchFamily="18" charset="0"/>
              </a:rPr>
              <a:t>CHRONIC SDH (</a:t>
            </a:r>
            <a:r>
              <a:rPr lang="en-IN" dirty="0" err="1">
                <a:latin typeface="Cooper Black" pitchFamily="18" charset="0"/>
              </a:rPr>
              <a:t>pachymeningitis</a:t>
            </a:r>
            <a:r>
              <a:rPr lang="en-IN" dirty="0">
                <a:latin typeface="Cooper Black" pitchFamily="18" charset="0"/>
              </a:rPr>
              <a:t> </a:t>
            </a:r>
            <a:r>
              <a:rPr lang="en-IN" dirty="0" err="1">
                <a:latin typeface="Cooper Black" pitchFamily="18" charset="0"/>
              </a:rPr>
              <a:t>haemorrrhagica</a:t>
            </a:r>
            <a:endParaRPr lang="en-IN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Arial Rounded MT Bold" pitchFamily="34" charset="0"/>
              </a:rPr>
              <a:t>Alteration in mental state</a:t>
            </a:r>
          </a:p>
          <a:p>
            <a:endParaRPr lang="en-IN" sz="3600" dirty="0">
              <a:latin typeface="Arial Rounded MT Bold" pitchFamily="34" charset="0"/>
            </a:endParaRPr>
          </a:p>
          <a:p>
            <a:r>
              <a:rPr lang="en-IN" sz="3600" dirty="0">
                <a:latin typeface="Arial Rounded MT Bold" pitchFamily="34" charset="0"/>
              </a:rPr>
              <a:t>Progressive focal neurological states</a:t>
            </a:r>
          </a:p>
          <a:p>
            <a:pPr marL="0" indent="0">
              <a:buNone/>
            </a:pPr>
            <a:endParaRPr lang="en-IN" sz="3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IN" sz="3600" dirty="0">
                <a:latin typeface="Arial Rounded MT Bold" pitchFamily="34" charset="0"/>
              </a:rPr>
              <a:t>(</a:t>
            </a:r>
            <a:r>
              <a:rPr lang="en-IN" sz="3600" dirty="0" err="1">
                <a:latin typeface="Arial Rounded MT Bold" pitchFamily="34" charset="0"/>
              </a:rPr>
              <a:t>headache,cognitive</a:t>
            </a:r>
            <a:r>
              <a:rPr lang="en-IN" sz="3600" dirty="0">
                <a:latin typeface="Arial Rounded MT Bold" pitchFamily="34" charset="0"/>
              </a:rPr>
              <a:t> decline, gait abnormalities. and hemiparesis)</a:t>
            </a:r>
          </a:p>
        </p:txBody>
      </p:sp>
    </p:spTree>
    <p:extLst>
      <p:ext uri="{BB962C8B-B14F-4D97-AF65-F5344CB8AC3E}">
        <p14:creationId xmlns:p14="http://schemas.microsoft.com/office/powerpoint/2010/main" val="169667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056784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88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6152"/>
            <a:ext cx="63367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60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en-IN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SUBARACHNOID </a:t>
            </a:r>
            <a:r>
              <a:rPr lang="en-IN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HAEMORRH</a:t>
            </a:r>
            <a:r>
              <a:rPr lang="en-IN" sz="4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age</a:t>
            </a:r>
            <a:endParaRPr lang="en-IN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latin typeface="Arial Rounded MT Bold" pitchFamily="34" charset="0"/>
              </a:rPr>
              <a:t>Subarachnoid hemorrhage (SAH)</a:t>
            </a:r>
            <a:r>
              <a:rPr lang="en-US" sz="3200" dirty="0">
                <a:latin typeface="Arial Rounded MT Bold" pitchFamily="34" charset="0"/>
              </a:rPr>
              <a:t> the presence of bleeding within the subarachnoid space.(Between Arachnoid and </a:t>
            </a:r>
            <a:r>
              <a:rPr lang="en-US" sz="3200" dirty="0" err="1">
                <a:latin typeface="Arial Rounded MT Bold" pitchFamily="34" charset="0"/>
              </a:rPr>
              <a:t>Pia</a:t>
            </a:r>
            <a:r>
              <a:rPr lang="en-US" sz="3200" dirty="0">
                <a:latin typeface="Arial Rounded MT Bold" pitchFamily="34" charset="0"/>
              </a:rPr>
              <a:t>)</a:t>
            </a:r>
          </a:p>
          <a:p>
            <a:pPr algn="just"/>
            <a:r>
              <a:rPr lang="en-IN" sz="3200" dirty="0">
                <a:latin typeface="Arial Rounded MT Bold" pitchFamily="34" charset="0"/>
              </a:rPr>
              <a:t>Mixed with CSF and distributed over the surface of brain</a:t>
            </a:r>
          </a:p>
          <a:p>
            <a:pPr algn="just"/>
            <a:r>
              <a:rPr lang="en-IN" sz="3200" dirty="0">
                <a:latin typeface="Arial Rounded MT Bold" pitchFamily="34" charset="0"/>
              </a:rPr>
              <a:t>Mostly venous in origin</a:t>
            </a:r>
          </a:p>
          <a:p>
            <a:pPr algn="just"/>
            <a:r>
              <a:rPr lang="en-IN" sz="3200" dirty="0">
                <a:latin typeface="Arial Rounded MT Bold" pitchFamily="34" charset="0"/>
              </a:rPr>
              <a:t>Cerebral arteries and veins</a:t>
            </a:r>
          </a:p>
          <a:p>
            <a:pPr algn="just"/>
            <a:r>
              <a:rPr lang="en-IN" sz="3200" dirty="0">
                <a:latin typeface="Arial Rounded MT Bold" pitchFamily="34" charset="0"/>
              </a:rPr>
              <a:t>Haematoma formation is extremely rare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867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meninges and their relationship to the skull and brain</a:t>
            </a:r>
            <a:endParaRPr lang="en-IN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1649"/>
            <a:ext cx="7704856" cy="531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868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2" y="27856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SUBARACHNOID </a:t>
            </a:r>
            <a:r>
              <a:rPr lang="en-IN" sz="40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HAEMORRH</a:t>
            </a:r>
            <a:r>
              <a:rPr lang="en-IN" sz="44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 fontScale="92500" lnSpcReduction="20000"/>
          </a:bodyPr>
          <a:lstStyle/>
          <a:p>
            <a:r>
              <a:rPr lang="en-IN" sz="3200" dirty="0"/>
              <a:t>Said to be the commonest lesion following intracranial Injury</a:t>
            </a:r>
          </a:p>
          <a:p>
            <a:endParaRPr lang="en-IN" sz="3200" dirty="0"/>
          </a:p>
          <a:p>
            <a:r>
              <a:rPr lang="en-IN" sz="3200" dirty="0"/>
              <a:t>Unilateral or Bilateral</a:t>
            </a:r>
          </a:p>
          <a:p>
            <a:endParaRPr lang="en-IN" sz="3200" dirty="0"/>
          </a:p>
          <a:p>
            <a:r>
              <a:rPr lang="en-IN" sz="3200" dirty="0"/>
              <a:t>Localised or Diffuse</a:t>
            </a:r>
          </a:p>
          <a:p>
            <a:endParaRPr lang="en-IN" sz="3200" dirty="0"/>
          </a:p>
          <a:p>
            <a:r>
              <a:rPr lang="en-IN" sz="3200" dirty="0"/>
              <a:t>Blood is removed by phagocytosis</a:t>
            </a:r>
          </a:p>
          <a:p>
            <a:endParaRPr lang="en-IN" sz="3200" dirty="0"/>
          </a:p>
          <a:p>
            <a:r>
              <a:rPr lang="en-IN" sz="3200" dirty="0"/>
              <a:t>“Plaques jaunes” – Yellowish brown  areas of discolouration of arachnoid which are left behind about one month after the injury</a:t>
            </a:r>
          </a:p>
        </p:txBody>
      </p:sp>
    </p:spTree>
    <p:extLst>
      <p:ext uri="{BB962C8B-B14F-4D97-AF65-F5344CB8AC3E}">
        <p14:creationId xmlns:p14="http://schemas.microsoft.com/office/powerpoint/2010/main" val="40146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rgbClr val="3B3835"/>
                </a:solidFill>
                <a:latin typeface="Cooper Black" pitchFamily="18" charset="0"/>
              </a:rPr>
              <a:t>EPIDURAL </a:t>
            </a:r>
            <a:r>
              <a:rPr lang="en-IN" sz="4000" dirty="0" err="1">
                <a:solidFill>
                  <a:srgbClr val="3B3835"/>
                </a:solidFill>
                <a:latin typeface="Cooper Black" pitchFamily="18" charset="0"/>
              </a:rPr>
              <a:t>HAEM</a:t>
            </a:r>
            <a:r>
              <a:rPr lang="en-IN" sz="4800" dirty="0" err="1">
                <a:solidFill>
                  <a:srgbClr val="3B3835"/>
                </a:solidFill>
                <a:latin typeface="Cooper Black" pitchFamily="18" charset="0"/>
              </a:rPr>
              <a:t>orrhage</a:t>
            </a:r>
            <a:endParaRPr lang="en-IN" sz="48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19256" cy="4873752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3B3835"/>
                </a:solidFill>
                <a:latin typeface="Arial Rounded MT Bold" pitchFamily="34" charset="0"/>
              </a:rPr>
              <a:t>It is a collection of blood between the potential space that exists between the inner table of skull and the </a:t>
            </a:r>
            <a:r>
              <a:rPr lang="en-US" sz="2800" dirty="0" err="1">
                <a:solidFill>
                  <a:srgbClr val="3B3835"/>
                </a:solidFill>
                <a:latin typeface="Arial Rounded MT Bold" pitchFamily="34" charset="0"/>
              </a:rPr>
              <a:t>dura</a:t>
            </a:r>
            <a:r>
              <a:rPr lang="en-US" sz="2800" dirty="0">
                <a:solidFill>
                  <a:srgbClr val="3B3835"/>
                </a:solidFill>
                <a:latin typeface="Arial Rounded MT Bold" pitchFamily="34" charset="0"/>
              </a:rPr>
              <a:t> (periosteal layer)</a:t>
            </a:r>
          </a:p>
          <a:p>
            <a:pPr algn="just"/>
            <a:endParaRPr lang="en-US" sz="2800" dirty="0">
              <a:solidFill>
                <a:srgbClr val="3B3835"/>
              </a:solidFill>
              <a:latin typeface="Arial Rounded MT Bold" pitchFamily="34" charset="0"/>
            </a:endParaRPr>
          </a:p>
          <a:p>
            <a:pPr algn="just"/>
            <a:r>
              <a:rPr lang="en-US" sz="2800" dirty="0">
                <a:solidFill>
                  <a:srgbClr val="3B3835"/>
                </a:solidFill>
                <a:latin typeface="Arial Rounded MT Bold" pitchFamily="34" charset="0"/>
              </a:rPr>
              <a:t>Mostly traumatic in origin and Unilateral</a:t>
            </a:r>
          </a:p>
          <a:p>
            <a:pPr algn="just"/>
            <a:endParaRPr lang="en-US" sz="2800" dirty="0">
              <a:solidFill>
                <a:srgbClr val="3B3835"/>
              </a:solidFill>
              <a:latin typeface="Arial Rounded MT Bold" pitchFamily="34" charset="0"/>
            </a:endParaRPr>
          </a:p>
          <a:p>
            <a:pPr algn="just"/>
            <a:r>
              <a:rPr lang="en-US" sz="2800" dirty="0">
                <a:solidFill>
                  <a:srgbClr val="3B3835"/>
                </a:solidFill>
                <a:latin typeface="Arial Rounded MT Bold" pitchFamily="34" charset="0"/>
              </a:rPr>
              <a:t>Extension of hematoma usually is limited by the suture lines owing to the light attachment of the </a:t>
            </a:r>
            <a:r>
              <a:rPr lang="en-US" sz="2800" dirty="0" err="1">
                <a:solidFill>
                  <a:srgbClr val="3B3835"/>
                </a:solidFill>
                <a:latin typeface="Arial Rounded MT Bold" pitchFamily="34" charset="0"/>
              </a:rPr>
              <a:t>dura</a:t>
            </a:r>
            <a:r>
              <a:rPr lang="en-US" sz="2800" dirty="0">
                <a:solidFill>
                  <a:srgbClr val="3B3835"/>
                </a:solidFill>
                <a:latin typeface="Arial Rounded MT Bold" pitchFamily="34" charset="0"/>
              </a:rPr>
              <a:t> at these locations</a:t>
            </a:r>
          </a:p>
          <a:p>
            <a:pPr algn="just"/>
            <a:endParaRPr lang="en-US" sz="2800" dirty="0">
              <a:solidFill>
                <a:srgbClr val="3B3835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1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3B3835"/>
                </a:solidFill>
                <a:latin typeface="Cooper Black" pitchFamily="18" charset="0"/>
              </a:rPr>
              <a:t>EPIDURAL </a:t>
            </a:r>
            <a:r>
              <a:rPr lang="en-IN" sz="4000" dirty="0" err="1">
                <a:solidFill>
                  <a:srgbClr val="3B3835"/>
                </a:solidFill>
                <a:latin typeface="Cooper Black" pitchFamily="18" charset="0"/>
              </a:rPr>
              <a:t>HAEM</a:t>
            </a:r>
            <a:r>
              <a:rPr lang="en-IN" sz="4800" dirty="0" err="1">
                <a:solidFill>
                  <a:srgbClr val="3B3835"/>
                </a:solidFill>
                <a:latin typeface="Cooper Black" pitchFamily="18" charset="0"/>
              </a:rPr>
              <a:t>orrhage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buClr>
                <a:srgbClr val="FE8637"/>
              </a:buClr>
            </a:pPr>
            <a:r>
              <a:rPr lang="en-US" sz="4000" dirty="0">
                <a:solidFill>
                  <a:srgbClr val="3B3835"/>
                </a:solidFill>
                <a:latin typeface="Arial Rounded MT Bold" pitchFamily="34" charset="0"/>
              </a:rPr>
              <a:t>Common  in young adults (20- 40)</a:t>
            </a:r>
          </a:p>
          <a:p>
            <a:pPr lvl="0" algn="just">
              <a:buClr>
                <a:srgbClr val="FE8637"/>
              </a:buClr>
            </a:pPr>
            <a:endParaRPr lang="en-US" sz="4000" dirty="0">
              <a:solidFill>
                <a:srgbClr val="3B3835"/>
              </a:solidFill>
              <a:latin typeface="Arial Rounded MT Bold" pitchFamily="34" charset="0"/>
            </a:endParaRPr>
          </a:p>
          <a:p>
            <a:pPr lvl="0" algn="just">
              <a:buClr>
                <a:srgbClr val="FE8637"/>
              </a:buClr>
            </a:pPr>
            <a:r>
              <a:rPr lang="en-US" sz="4000" dirty="0">
                <a:solidFill>
                  <a:srgbClr val="3B3835"/>
                </a:solidFill>
                <a:latin typeface="Arial Rounded MT Bold" pitchFamily="34" charset="0"/>
              </a:rPr>
              <a:t> Rare in children below 2 years of age</a:t>
            </a:r>
          </a:p>
          <a:p>
            <a:pPr lvl="0" algn="just">
              <a:buClr>
                <a:srgbClr val="FE8637"/>
              </a:buClr>
            </a:pPr>
            <a:endParaRPr lang="en-US" sz="4000" dirty="0">
              <a:solidFill>
                <a:srgbClr val="3B3835"/>
              </a:solidFill>
              <a:latin typeface="Arial Rounded MT Bold" pitchFamily="34" charset="0"/>
            </a:endParaRPr>
          </a:p>
          <a:p>
            <a:pPr lvl="0" algn="just">
              <a:buClr>
                <a:srgbClr val="FE8637"/>
              </a:buClr>
            </a:pPr>
            <a:r>
              <a:rPr lang="en-US" sz="4000" dirty="0">
                <a:solidFill>
                  <a:srgbClr val="3B3835"/>
                </a:solidFill>
                <a:latin typeface="Arial Rounded MT Bold" pitchFamily="34" charset="0"/>
              </a:rPr>
              <a:t>Infrequent in elderly</a:t>
            </a:r>
          </a:p>
          <a:p>
            <a:pPr lvl="0" algn="just">
              <a:buClr>
                <a:srgbClr val="FE8637"/>
              </a:buClr>
            </a:pPr>
            <a:endParaRPr lang="en-IN" sz="2800" dirty="0">
              <a:solidFill>
                <a:prstClr val="black"/>
              </a:solidFill>
              <a:latin typeface="Arial Rounded MT Bold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13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3B3835"/>
                </a:solidFill>
                <a:latin typeface="Cooper Black" pitchFamily="18" charset="0"/>
              </a:rPr>
              <a:t>EPIDURAL </a:t>
            </a:r>
            <a:r>
              <a:rPr lang="en-IN" sz="4000" dirty="0" err="1">
                <a:solidFill>
                  <a:srgbClr val="3B3835"/>
                </a:solidFill>
                <a:latin typeface="Cooper Black" pitchFamily="18" charset="0"/>
              </a:rPr>
              <a:t>HAEM</a:t>
            </a:r>
            <a:r>
              <a:rPr lang="en-IN" sz="4800" dirty="0" err="1">
                <a:solidFill>
                  <a:srgbClr val="3B3835"/>
                </a:solidFill>
                <a:latin typeface="Cooper Black" pitchFamily="18" charset="0"/>
              </a:rPr>
              <a:t>orrhage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Rounded MT Bold" pitchFamily="34" charset="0"/>
              </a:rPr>
              <a:t>The </a:t>
            </a:r>
            <a:r>
              <a:rPr lang="en-US" sz="3600" dirty="0" err="1">
                <a:latin typeface="Arial Rounded MT Bold" pitchFamily="34" charset="0"/>
              </a:rPr>
              <a:t>haematoma</a:t>
            </a:r>
            <a:r>
              <a:rPr lang="en-US" sz="3600" dirty="0">
                <a:latin typeface="Arial Rounded MT Bold" pitchFamily="34" charset="0"/>
              </a:rPr>
              <a:t> arises from injury to the middle meningeal artery</a:t>
            </a:r>
          </a:p>
          <a:p>
            <a:endParaRPr lang="en-US" sz="3600" dirty="0">
              <a:latin typeface="Arial Rounded MT Bold" pitchFamily="34" charset="0"/>
            </a:endParaRPr>
          </a:p>
          <a:p>
            <a:r>
              <a:rPr lang="en-US" sz="3600" dirty="0">
                <a:latin typeface="Arial Rounded MT Bold" pitchFamily="34" charset="0"/>
              </a:rPr>
              <a:t>from the middle meningeal vein </a:t>
            </a:r>
          </a:p>
          <a:p>
            <a:endParaRPr lang="en-US" sz="3600" dirty="0">
              <a:latin typeface="Arial Rounded MT Bold" pitchFamily="34" charset="0"/>
            </a:endParaRPr>
          </a:p>
          <a:p>
            <a:r>
              <a:rPr lang="en-US" sz="3600" dirty="0">
                <a:latin typeface="Arial Rounded MT Bold" pitchFamily="34" charset="0"/>
              </a:rPr>
              <a:t>and from </a:t>
            </a:r>
            <a:r>
              <a:rPr lang="en-US" sz="3600" dirty="0" err="1">
                <a:latin typeface="Arial Rounded MT Bold" pitchFamily="34" charset="0"/>
              </a:rPr>
              <a:t>diploic</a:t>
            </a:r>
            <a:r>
              <a:rPr lang="en-US" sz="3600" dirty="0">
                <a:latin typeface="Arial Rounded MT Bold" pitchFamily="34" charset="0"/>
              </a:rPr>
              <a:t> veins or torn </a:t>
            </a:r>
            <a:r>
              <a:rPr lang="en-US" sz="3600" dirty="0" err="1">
                <a:latin typeface="Arial Rounded MT Bold" pitchFamily="34" charset="0"/>
              </a:rPr>
              <a:t>dural</a:t>
            </a:r>
            <a:r>
              <a:rPr lang="en-US" sz="3600" dirty="0">
                <a:latin typeface="Arial Rounded MT Bold" pitchFamily="34" charset="0"/>
              </a:rPr>
              <a:t> venous sinus</a:t>
            </a:r>
            <a:endParaRPr lang="en-IN" sz="3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7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3B3835"/>
                </a:solidFill>
                <a:latin typeface="Cooper Black" pitchFamily="18" charset="0"/>
              </a:rPr>
              <a:t>EPIDURAL </a:t>
            </a:r>
            <a:r>
              <a:rPr lang="en-IN" sz="4000" dirty="0" err="1">
                <a:solidFill>
                  <a:srgbClr val="3B3835"/>
                </a:solidFill>
                <a:latin typeface="Cooper Black" pitchFamily="18" charset="0"/>
              </a:rPr>
              <a:t>HAEM</a:t>
            </a:r>
            <a:r>
              <a:rPr lang="en-IN" sz="4800" dirty="0" err="1">
                <a:solidFill>
                  <a:srgbClr val="3B3835"/>
                </a:solidFill>
                <a:latin typeface="Cooper Black" pitchFamily="18" charset="0"/>
              </a:rPr>
              <a:t>orrhage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24936" cy="4873752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solidFill>
                  <a:srgbClr val="3B3835"/>
                </a:solidFill>
                <a:latin typeface="Arial Rounded MT Bold" pitchFamily="34" charset="0"/>
              </a:rPr>
              <a:t>The </a:t>
            </a:r>
            <a:r>
              <a:rPr lang="en-US" sz="3600" dirty="0" err="1">
                <a:solidFill>
                  <a:srgbClr val="3B3835"/>
                </a:solidFill>
                <a:latin typeface="Arial Rounded MT Bold" pitchFamily="34" charset="0"/>
              </a:rPr>
              <a:t>temperoparietal</a:t>
            </a:r>
            <a:r>
              <a:rPr lang="en-US" sz="3600" dirty="0">
                <a:solidFill>
                  <a:srgbClr val="3B3835"/>
                </a:solidFill>
                <a:latin typeface="Arial Rounded MT Bold" pitchFamily="34" charset="0"/>
              </a:rPr>
              <a:t> region and middle meningeal artery are most commonly involved</a:t>
            </a:r>
          </a:p>
          <a:p>
            <a:pPr algn="just"/>
            <a:r>
              <a:rPr lang="en-US" sz="3600" dirty="0">
                <a:solidFill>
                  <a:srgbClr val="3B3835"/>
                </a:solidFill>
                <a:latin typeface="Arial Rounded MT Bold" pitchFamily="34" charset="0"/>
              </a:rPr>
              <a:t>Anterior </a:t>
            </a:r>
            <a:r>
              <a:rPr lang="en-US" sz="3600" dirty="0" err="1">
                <a:solidFill>
                  <a:srgbClr val="3B3835"/>
                </a:solidFill>
                <a:latin typeface="Arial Rounded MT Bold" pitchFamily="34" charset="0"/>
              </a:rPr>
              <a:t>ethmoidal</a:t>
            </a:r>
            <a:r>
              <a:rPr lang="en-US" sz="3600" dirty="0">
                <a:solidFill>
                  <a:srgbClr val="3B3835"/>
                </a:solidFill>
                <a:latin typeface="Arial Rounded MT Bold" pitchFamily="34" charset="0"/>
              </a:rPr>
              <a:t> arteries may be involved in frontal injuries </a:t>
            </a:r>
          </a:p>
          <a:p>
            <a:pPr algn="just"/>
            <a:r>
              <a:rPr lang="en-US" sz="3600" dirty="0">
                <a:solidFill>
                  <a:srgbClr val="3B3835"/>
                </a:solidFill>
                <a:latin typeface="Arial Rounded MT Bold" pitchFamily="34" charset="0"/>
              </a:rPr>
              <a:t>the transverse or sigmoid sinus in occipital injuries</a:t>
            </a:r>
          </a:p>
          <a:p>
            <a:pPr algn="just"/>
            <a:r>
              <a:rPr lang="en-US" sz="3600" dirty="0">
                <a:solidFill>
                  <a:srgbClr val="3B3835"/>
                </a:solidFill>
                <a:latin typeface="Arial Rounded MT Bold" pitchFamily="34" charset="0"/>
              </a:rPr>
              <a:t> and superior sagittal sinus in trauma to the vertex </a:t>
            </a:r>
            <a:endParaRPr lang="en-IN" sz="3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3B3835"/>
                </a:solidFill>
                <a:latin typeface="Cooper Black" pitchFamily="18" charset="0"/>
              </a:rPr>
              <a:t>EPIDURAL </a:t>
            </a:r>
            <a:r>
              <a:rPr lang="en-IN" sz="4000" dirty="0" err="1">
                <a:solidFill>
                  <a:srgbClr val="3B3835"/>
                </a:solidFill>
                <a:latin typeface="Cooper Black" pitchFamily="18" charset="0"/>
              </a:rPr>
              <a:t>HAEM</a:t>
            </a:r>
            <a:r>
              <a:rPr lang="en-IN" sz="4800" dirty="0" err="1">
                <a:solidFill>
                  <a:srgbClr val="3B3835"/>
                </a:solidFill>
                <a:latin typeface="Cooper Black" pitchFamily="18" charset="0"/>
              </a:rPr>
              <a:t>orrhage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363272" cy="5517232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3B3835"/>
                </a:solidFill>
                <a:latin typeface="Arial Rounded MT Bold" pitchFamily="34" charset="0"/>
              </a:rPr>
              <a:t>Lucid interval </a:t>
            </a:r>
          </a:p>
          <a:p>
            <a:endParaRPr lang="en-IN" dirty="0">
              <a:solidFill>
                <a:srgbClr val="3B3835"/>
              </a:solidFill>
              <a:latin typeface="Arial Rounded MT Bold" pitchFamily="34" charset="0"/>
            </a:endParaRPr>
          </a:p>
          <a:p>
            <a:r>
              <a:rPr lang="en-US" dirty="0">
                <a:solidFill>
                  <a:srgbClr val="3B3835"/>
                </a:solidFill>
                <a:latin typeface="Arial Rounded MT Bold" pitchFamily="34" charset="0"/>
              </a:rPr>
              <a:t>Blunt trauma/ a blow to the head, followed by: – 1) Initial confusion, decreased consciousness, or loss of consciousness </a:t>
            </a:r>
          </a:p>
          <a:p>
            <a:endParaRPr lang="en-US" dirty="0">
              <a:solidFill>
                <a:srgbClr val="3B3835"/>
              </a:solidFill>
              <a:latin typeface="Arial Rounded MT Bold" pitchFamily="34" charset="0"/>
            </a:endParaRPr>
          </a:p>
          <a:p>
            <a:r>
              <a:rPr lang="en-US" dirty="0">
                <a:solidFill>
                  <a:srgbClr val="3B3835"/>
                </a:solidFill>
                <a:latin typeface="Arial Rounded MT Bold" pitchFamily="34" charset="0"/>
              </a:rPr>
              <a:t>A “lucid interval”  a brief period of full consciousness/restored mental status. The patient seems back to his/her “normal self.” </a:t>
            </a:r>
          </a:p>
          <a:p>
            <a:endParaRPr lang="en-US" dirty="0">
              <a:solidFill>
                <a:srgbClr val="3B3835"/>
              </a:solidFill>
              <a:latin typeface="Arial Rounded MT Bold" pitchFamily="34" charset="0"/>
            </a:endParaRPr>
          </a:p>
          <a:p>
            <a:r>
              <a:rPr lang="en-US" dirty="0">
                <a:solidFill>
                  <a:srgbClr val="3B3835"/>
                </a:solidFill>
                <a:latin typeface="Arial Rounded MT Bold" pitchFamily="34" charset="0"/>
              </a:rPr>
              <a:t>the patient becomes confused, somnolent (sleepy), may have neurologic signs such as hemiparesis, one dilated pupil, may become comatose.</a:t>
            </a:r>
            <a:endParaRPr lang="en-IN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srgbClr val="3B3835"/>
                </a:solidFill>
                <a:latin typeface="Cooper Black" pitchFamily="18" charset="0"/>
              </a:rPr>
              <a:t>EPIDURAL </a:t>
            </a:r>
            <a:r>
              <a:rPr lang="en-IN" sz="4000" dirty="0" err="1">
                <a:solidFill>
                  <a:srgbClr val="3B3835"/>
                </a:solidFill>
                <a:latin typeface="Cooper Black" pitchFamily="18" charset="0"/>
              </a:rPr>
              <a:t>HAEM</a:t>
            </a:r>
            <a:r>
              <a:rPr lang="en-IN" sz="4800" dirty="0" err="1">
                <a:solidFill>
                  <a:srgbClr val="3B3835"/>
                </a:solidFill>
                <a:latin typeface="Cooper Black" pitchFamily="18" charset="0"/>
              </a:rPr>
              <a:t>orrhage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en-IN" sz="2800" dirty="0">
                <a:latin typeface="Arial Rounded MT Bold" pitchFamily="34" charset="0"/>
              </a:rPr>
              <a:t>Circumscribed ovoid or disk shaped blood clot</a:t>
            </a:r>
          </a:p>
          <a:p>
            <a:endParaRPr lang="en-IN" sz="2800" dirty="0">
              <a:latin typeface="Arial Rounded MT Bold" pitchFamily="34" charset="0"/>
            </a:endParaRPr>
          </a:p>
          <a:p>
            <a:r>
              <a:rPr lang="en-US" sz="2800" dirty="0" err="1">
                <a:solidFill>
                  <a:srgbClr val="3B3835"/>
                </a:solidFill>
                <a:latin typeface="Arial Rounded MT Bold" pitchFamily="34" charset="0"/>
              </a:rPr>
              <a:t>Mydriasis</a:t>
            </a:r>
            <a:r>
              <a:rPr lang="en-US" sz="2800" dirty="0">
                <a:solidFill>
                  <a:srgbClr val="3B3835"/>
                </a:solidFill>
                <a:latin typeface="Arial Rounded MT Bold" pitchFamily="34" charset="0"/>
              </a:rPr>
              <a:t> on the side of the </a:t>
            </a:r>
            <a:r>
              <a:rPr lang="en-US" sz="2800" dirty="0" err="1">
                <a:solidFill>
                  <a:srgbClr val="3B3835"/>
                </a:solidFill>
                <a:latin typeface="Arial Rounded MT Bold" pitchFamily="34" charset="0"/>
              </a:rPr>
              <a:t>haematoma</a:t>
            </a:r>
            <a:r>
              <a:rPr lang="en-US" sz="2800" dirty="0">
                <a:solidFill>
                  <a:srgbClr val="3B3835"/>
                </a:solidFill>
                <a:latin typeface="Arial Rounded MT Bold" pitchFamily="34" charset="0"/>
              </a:rPr>
              <a:t> </a:t>
            </a:r>
          </a:p>
          <a:p>
            <a:endParaRPr lang="en-US" sz="2800" dirty="0">
              <a:solidFill>
                <a:srgbClr val="3B3835"/>
              </a:solidFill>
              <a:latin typeface="Arial Rounded MT Bold" pitchFamily="34" charset="0"/>
            </a:endParaRPr>
          </a:p>
          <a:p>
            <a:endParaRPr lang="en-US" sz="2800" dirty="0">
              <a:solidFill>
                <a:srgbClr val="3B3835"/>
              </a:solidFill>
              <a:latin typeface="Arial Rounded MT Bold" pitchFamily="34" charset="0"/>
            </a:endParaRPr>
          </a:p>
          <a:p>
            <a:r>
              <a:rPr lang="en-US" sz="2800" dirty="0">
                <a:solidFill>
                  <a:srgbClr val="3B3835"/>
                </a:solidFill>
                <a:latin typeface="Arial Rounded MT Bold" pitchFamily="34" charset="0"/>
              </a:rPr>
              <a:t>Diagnosis – CT biconvex lenticular shaped </a:t>
            </a:r>
            <a:r>
              <a:rPr lang="en-US" sz="2800" dirty="0" err="1">
                <a:solidFill>
                  <a:srgbClr val="3B3835"/>
                </a:solidFill>
                <a:latin typeface="Arial Rounded MT Bold" pitchFamily="34" charset="0"/>
              </a:rPr>
              <a:t>haemorrhage</a:t>
            </a:r>
            <a:endParaRPr lang="en-US" sz="2800" dirty="0">
              <a:solidFill>
                <a:srgbClr val="3B3835"/>
              </a:solidFill>
              <a:latin typeface="Arial Rounded MT Bold" pitchFamily="34" charset="0"/>
            </a:endParaRPr>
          </a:p>
          <a:p>
            <a:endParaRPr lang="en-US" sz="2800" dirty="0">
              <a:solidFill>
                <a:srgbClr val="3B3835"/>
              </a:solidFill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643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3087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282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634</TotalTime>
  <Words>557</Words>
  <Application>Microsoft Office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Rounded MT Bold</vt:lpstr>
      <vt:lpstr>Century Schoolbook</vt:lpstr>
      <vt:lpstr>Cooper Black</vt:lpstr>
      <vt:lpstr>Wingdings</vt:lpstr>
      <vt:lpstr>Wingdings 2</vt:lpstr>
      <vt:lpstr>Oriel</vt:lpstr>
      <vt:lpstr>CEREBRAL haemorrhages</vt:lpstr>
      <vt:lpstr>meninges and their relationship to the skull and brain</vt:lpstr>
      <vt:lpstr>EPIDURAL HAEMorrhage</vt:lpstr>
      <vt:lpstr>EPIDURAL HAEMorrhage</vt:lpstr>
      <vt:lpstr>EPIDURAL HAEMorrhage</vt:lpstr>
      <vt:lpstr>EPIDURAL HAEMorrhage</vt:lpstr>
      <vt:lpstr>EPIDURAL HAEMorrhage</vt:lpstr>
      <vt:lpstr>EPIDURAL HAEMorrhage</vt:lpstr>
      <vt:lpstr>PowerPoint Presentation</vt:lpstr>
      <vt:lpstr>subDURAL HAEMorrhage</vt:lpstr>
      <vt:lpstr>subDURAL HAEMorrhage</vt:lpstr>
      <vt:lpstr>subDURAL HAEMorrhage</vt:lpstr>
      <vt:lpstr>PowerPoint Presentation</vt:lpstr>
      <vt:lpstr>subDURAL HAEMorrha</vt:lpstr>
      <vt:lpstr>Subacute</vt:lpstr>
      <vt:lpstr>CHRONIC SDH (pachymeningitis haemorrrhagica</vt:lpstr>
      <vt:lpstr>PowerPoint Presentation</vt:lpstr>
      <vt:lpstr>PowerPoint Presentation</vt:lpstr>
      <vt:lpstr>SUBARACHNOID HAEMORRHage</vt:lpstr>
      <vt:lpstr>SUBARACHNOID HAEMORRHage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 haemorrhages</dc:title>
  <dc:creator>Windows User</dc:creator>
  <cp:lastModifiedBy>salini C</cp:lastModifiedBy>
  <cp:revision>23</cp:revision>
  <dcterms:created xsi:type="dcterms:W3CDTF">2020-03-16T05:06:07Z</dcterms:created>
  <dcterms:modified xsi:type="dcterms:W3CDTF">2021-01-27T10:40:32Z</dcterms:modified>
</cp:coreProperties>
</file>